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341" r:id="rId4"/>
    <p:sldId id="258" r:id="rId5"/>
    <p:sldId id="261" r:id="rId6"/>
    <p:sldId id="346" r:id="rId7"/>
    <p:sldId id="345" r:id="rId8"/>
    <p:sldId id="353" r:id="rId9"/>
    <p:sldId id="354" r:id="rId10"/>
    <p:sldId id="355" r:id="rId11"/>
    <p:sldId id="356" r:id="rId12"/>
    <p:sldId id="357" r:id="rId13"/>
    <p:sldId id="347" r:id="rId14"/>
    <p:sldId id="348" r:id="rId15"/>
    <p:sldId id="351" r:id="rId16"/>
    <p:sldId id="352" r:id="rId17"/>
    <p:sldId id="358" r:id="rId18"/>
    <p:sldId id="268" r:id="rId19"/>
    <p:sldId id="283" r:id="rId20"/>
    <p:sldId id="290" r:id="rId21"/>
    <p:sldId id="284" r:id="rId22"/>
    <p:sldId id="291" r:id="rId23"/>
    <p:sldId id="316" r:id="rId24"/>
    <p:sldId id="270" r:id="rId25"/>
    <p:sldId id="292" r:id="rId26"/>
    <p:sldId id="293" r:id="rId27"/>
    <p:sldId id="294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302" r:id="rId36"/>
    <p:sldId id="303" r:id="rId37"/>
    <p:sldId id="304" r:id="rId38"/>
    <p:sldId id="305" r:id="rId39"/>
    <p:sldId id="306" r:id="rId40"/>
    <p:sldId id="308" r:id="rId41"/>
    <p:sldId id="310" r:id="rId42"/>
    <p:sldId id="312" r:id="rId43"/>
    <p:sldId id="315" r:id="rId44"/>
    <p:sldId id="340" r:id="rId45"/>
    <p:sldId id="359" r:id="rId46"/>
    <p:sldId id="360" r:id="rId47"/>
    <p:sldId id="319" r:id="rId48"/>
    <p:sldId id="320" r:id="rId49"/>
    <p:sldId id="321" r:id="rId50"/>
    <p:sldId id="323" r:id="rId51"/>
    <p:sldId id="324" r:id="rId52"/>
    <p:sldId id="325" r:id="rId53"/>
    <p:sldId id="326" r:id="rId54"/>
    <p:sldId id="361" r:id="rId55"/>
    <p:sldId id="362" r:id="rId56"/>
    <p:sldId id="329" r:id="rId57"/>
    <p:sldId id="332" r:id="rId58"/>
    <p:sldId id="334" r:id="rId59"/>
    <p:sldId id="335" r:id="rId60"/>
    <p:sldId id="336" r:id="rId61"/>
    <p:sldId id="333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41" autoAdjust="0"/>
    <p:restoredTop sz="93023" autoAdjust="0"/>
  </p:normalViewPr>
  <p:slideViewPr>
    <p:cSldViewPr>
      <p:cViewPr varScale="1">
        <p:scale>
          <a:sx n="50" d="100"/>
          <a:sy n="50" d="100"/>
        </p:scale>
        <p:origin x="-12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BF666-0AE6-42F3-BB26-611F0867A25D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DDD89-C580-4A4A-B3B0-71DD70E0EDF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DDD89-C580-4A4A-B3B0-71DD70E0EDF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FEA0AC4-22E6-430E-9A81-B22FE90F4790}" type="datetimeFigureOut">
              <a:rPr lang="ru-RU" smtClean="0"/>
              <a:pPr/>
              <a:t>28.06.2014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Численное моделирование нелинейных процессов в твёрдых телах слоистой структуры при динамическом </a:t>
            </a:r>
            <a:r>
              <a:rPr lang="ru-RU" dirty="0" err="1" smtClean="0"/>
              <a:t>нагружении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Казаков Александр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одноосного сжатия для материала с</a:t>
            </a:r>
            <a:r>
              <a:rPr lang="ru-RU" dirty="0" smtClean="0"/>
              <a:t> упрочнением</a:t>
            </a:r>
            <a:endParaRPr lang="ru-RU" dirty="0"/>
          </a:p>
        </p:txBody>
      </p:sp>
      <p:pic>
        <p:nvPicPr>
          <p:cNvPr id="4" name="Содержимое 3" descr="linear-pla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357298"/>
            <a:ext cx="6883377" cy="51879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1143000"/>
          </a:xfrm>
        </p:spPr>
        <p:txBody>
          <a:bodyPr/>
          <a:lstStyle/>
          <a:p>
            <a:r>
              <a:rPr lang="ru-RU" dirty="0" smtClean="0"/>
              <a:t>Теория пластичности в 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86190"/>
            <a:ext cx="4408855" cy="28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428736"/>
            <a:ext cx="4143404" cy="127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071810"/>
            <a:ext cx="185738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одноосного сжатия для материала без упрочнения</a:t>
            </a:r>
            <a:endParaRPr lang="ru-RU" dirty="0"/>
          </a:p>
        </p:txBody>
      </p:sp>
      <p:pic>
        <p:nvPicPr>
          <p:cNvPr id="4" name="Содержимое 3" descr="ideal-pla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4" y="1600200"/>
            <a:ext cx="6466312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Идея сеточно-характеристического метода с расщеплением по направлениям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428736"/>
            <a:ext cx="4429156" cy="90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2643182"/>
            <a:ext cx="2214578" cy="88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трелка вправо 5"/>
          <p:cNvSpPr/>
          <p:nvPr/>
        </p:nvSpPr>
        <p:spPr>
          <a:xfrm rot="5400000">
            <a:off x="4000496" y="2214554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4929198"/>
            <a:ext cx="364333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54" y="4000504"/>
            <a:ext cx="194620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Идея сеточно-характеристического метода с расщеплением по направлениям</a:t>
            </a:r>
            <a:endParaRPr lang="ru-RU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572008"/>
            <a:ext cx="3219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5643578"/>
            <a:ext cx="265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1571612"/>
            <a:ext cx="643737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Расщепление в случае подвижной сетки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1285852" y="207167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</a:t>
            </a:r>
            <a:r>
              <a:rPr lang="ru-RU" b="1" dirty="0" err="1" smtClean="0"/>
              <a:t>следущем</a:t>
            </a:r>
            <a:r>
              <a:rPr lang="ru-RU" b="1" dirty="0" smtClean="0"/>
              <a:t>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1285852" y="4429132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714612" y="3000372"/>
            <a:ext cx="785818" cy="1428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214942" y="328612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929190" y="4214818"/>
            <a:ext cx="1928826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57818" y="1857364"/>
            <a:ext cx="1000132" cy="18573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215074" y="200024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ru-RU" dirty="0" smtClean="0"/>
              <a:t>Схема с полушагом по времени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857224" y="128586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промежуточном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857224" y="3286124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 на промежуточном слое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214546" y="2214554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357818" y="221455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Окончательное 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500562" y="5072074"/>
            <a:ext cx="2428892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22099" y="607199"/>
            <a:ext cx="785818" cy="242889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>
            <a:off x="2214546" y="4214818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процесс 12"/>
          <p:cNvSpPr/>
          <p:nvPr/>
        </p:nvSpPr>
        <p:spPr>
          <a:xfrm>
            <a:off x="857224" y="528638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сетки за половинное время</a:t>
            </a:r>
            <a:endParaRPr lang="ru-RU" b="1" dirty="0"/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4857752" y="414338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следующем слое</a:t>
            </a:r>
            <a:endParaRPr lang="ru-RU" b="1" dirty="0"/>
          </a:p>
        </p:txBody>
      </p:sp>
      <p:sp>
        <p:nvSpPr>
          <p:cNvPr id="15" name="Стрелка вверх 14"/>
          <p:cNvSpPr/>
          <p:nvPr/>
        </p:nvSpPr>
        <p:spPr>
          <a:xfrm>
            <a:off x="6429388" y="3143248"/>
            <a:ext cx="714380" cy="100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357950" y="1142984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в 1</a:t>
            </a:r>
            <a:r>
              <a:rPr lang="en-US" dirty="0" smtClean="0"/>
              <a:t>D</a:t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Содержимое 3" descr="Plot_15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142984"/>
            <a:ext cx="3810027" cy="2857520"/>
          </a:xfrm>
          <a:prstGeom prst="rect">
            <a:avLst/>
          </a:prstGeom>
        </p:spPr>
      </p:pic>
      <p:pic>
        <p:nvPicPr>
          <p:cNvPr id="5" name="Содержимое 5" descr="Plot_90.jpe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286248" y="1571612"/>
            <a:ext cx="4286248" cy="3214686"/>
          </a:xfrm>
        </p:spPr>
      </p:pic>
      <p:pic>
        <p:nvPicPr>
          <p:cNvPr id="6" name="Picture 2" descr="E:\gcm1d\strike wave -m1 elastic\plots\Plot_424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179075"/>
            <a:ext cx="3571900" cy="2678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</a:t>
            </a:r>
            <a:r>
              <a:rPr lang="ru-RU" dirty="0" smtClean="0"/>
              <a:t>сетке – отражение прямоугольного импульса от закреплённой границы</a:t>
            </a:r>
            <a:endParaRPr lang="ru-RU" dirty="0"/>
          </a:p>
        </p:txBody>
      </p:sp>
      <p:pic>
        <p:nvPicPr>
          <p:cNvPr id="4" name="Содержимое 3" descr="Plot_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500174"/>
            <a:ext cx="4286280" cy="3214710"/>
          </a:xfrm>
        </p:spPr>
      </p:pic>
      <p:sp>
        <p:nvSpPr>
          <p:cNvPr id="6" name="TextBox 5"/>
          <p:cNvSpPr txBox="1"/>
          <p:nvPr/>
        </p:nvSpPr>
        <p:spPr>
          <a:xfrm>
            <a:off x="5214942" y="1428736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  <p:pic>
        <p:nvPicPr>
          <p:cNvPr id="5" name="Содержимое 3" descr="Plot_45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3536133"/>
            <a:ext cx="4429156" cy="3321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</a:t>
            </a:r>
            <a:r>
              <a:rPr lang="ru-RU" dirty="0" smtClean="0"/>
              <a:t>сетке – отражение от свободной границы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Используемые уравнения </a:t>
            </a:r>
            <a:r>
              <a:rPr lang="ru-RU" dirty="0" smtClean="0"/>
              <a:t>в 1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Уравнения МДТТ в </a:t>
            </a:r>
            <a:r>
              <a:rPr lang="ru-RU" dirty="0" smtClean="0"/>
              <a:t>3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Численный метод</a:t>
            </a:r>
            <a:endParaRPr lang="ru-RU" dirty="0" smtClean="0"/>
          </a:p>
          <a:p>
            <a:r>
              <a:rPr lang="ru-RU" dirty="0" smtClean="0"/>
              <a:t>Результаты в 1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Результаты в </a:t>
            </a:r>
            <a:r>
              <a:rPr lang="en-US" dirty="0" smtClean="0"/>
              <a:t>3D</a:t>
            </a:r>
            <a:endParaRPr lang="ru-RU" dirty="0" smtClean="0"/>
          </a:p>
          <a:p>
            <a:r>
              <a:rPr lang="ru-RU" dirty="0" smtClean="0"/>
              <a:t>Заключение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</a:t>
            </a:r>
            <a:r>
              <a:rPr lang="ru-RU" dirty="0" smtClean="0"/>
              <a:t>сетке – отражение от свободной границы</a:t>
            </a:r>
            <a:endParaRPr lang="ru-RU" dirty="0"/>
          </a:p>
        </p:txBody>
      </p:sp>
      <p:pic>
        <p:nvPicPr>
          <p:cNvPr id="4" name="Содержимое 3" descr="Plot_24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571612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</a:t>
            </a:r>
            <a:r>
              <a:rPr lang="ru-RU" dirty="0" smtClean="0"/>
              <a:t>сетке – отражение от свободной границы</a:t>
            </a:r>
            <a:endParaRPr lang="ru-RU" dirty="0"/>
          </a:p>
        </p:txBody>
      </p:sp>
      <p:pic>
        <p:nvPicPr>
          <p:cNvPr id="4" name="Содержимое 3" descr="Plot_43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en-US" dirty="0" smtClean="0"/>
              <a:t>– </a:t>
            </a:r>
            <a:r>
              <a:rPr lang="ru-RU" dirty="0" smtClean="0"/>
              <a:t>проверка порядка сходимости</a:t>
            </a:r>
            <a:endParaRPr lang="ru-RU" dirty="0"/>
          </a:p>
        </p:txBody>
      </p:sp>
      <p:pic>
        <p:nvPicPr>
          <p:cNvPr id="4" name="Содержимое 3" descr="Plot_1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786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28674" name="Picture 2" descr="E:\gcm1d\ApprOrder\ApprOrder(с расщеплением)\0.989\2\lo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71612"/>
            <a:ext cx="5715039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72198" y="1714488"/>
            <a:ext cx="2500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Сходимость к аналитическому решению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Фиксировано число Куранта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Уменьшение мелкости сетки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Наклон </a:t>
            </a:r>
            <a:r>
              <a:rPr lang="en-US" b="1" dirty="0" smtClean="0"/>
              <a:t>~</a:t>
            </a:r>
            <a:r>
              <a:rPr lang="ru-RU" b="1" dirty="0" smtClean="0"/>
              <a:t>3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422721" y="335149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Analytic_sol</a:t>
            </a:r>
            <a:r>
              <a:rPr lang="en-US" dirty="0" smtClean="0"/>
              <a:t> – </a:t>
            </a:r>
            <a:r>
              <a:rPr lang="en-US" dirty="0" err="1" smtClean="0"/>
              <a:t>Numeric_sol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57214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 точек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557214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25600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</a:t>
            </a:r>
            <a:r>
              <a:rPr lang="ru-RU" b="1" u="sng" dirty="0" smtClean="0"/>
              <a:t>упругопластическом</a:t>
            </a:r>
            <a:r>
              <a:rPr lang="ru-RU" dirty="0" smtClean="0"/>
              <a:t> случае на подвижной сетке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</a:t>
            </a:r>
            <a:r>
              <a:rPr lang="ru-RU" b="1" u="sng" dirty="0" smtClean="0"/>
              <a:t>упругопластическом</a:t>
            </a:r>
            <a:r>
              <a:rPr lang="ru-RU" dirty="0" smtClean="0"/>
              <a:t> случае </a:t>
            </a:r>
            <a:r>
              <a:rPr lang="ru-RU" dirty="0" smtClean="0"/>
              <a:t>на подвижной сетке</a:t>
            </a:r>
            <a:endParaRPr lang="ru-RU" dirty="0"/>
          </a:p>
        </p:txBody>
      </p:sp>
      <p:pic>
        <p:nvPicPr>
          <p:cNvPr id="6" name="Содержимое 5" descr="Plot_9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85926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</a:t>
            </a:r>
            <a:r>
              <a:rPr lang="ru-RU" b="1" u="sng" dirty="0" smtClean="0"/>
              <a:t>упругопластическом</a:t>
            </a:r>
            <a:r>
              <a:rPr lang="ru-RU" dirty="0" smtClean="0"/>
              <a:t> случае </a:t>
            </a:r>
            <a:r>
              <a:rPr lang="ru-RU" dirty="0" smtClean="0"/>
              <a:t>на подвижной сетке</a:t>
            </a:r>
            <a:endParaRPr lang="ru-RU" dirty="0"/>
          </a:p>
        </p:txBody>
      </p:sp>
      <p:pic>
        <p:nvPicPr>
          <p:cNvPr id="6" name="Содержимое 5" descr="Plot_2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4" name="TextBox 3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</a:t>
            </a:r>
            <a:r>
              <a:rPr lang="ru-RU" b="1" u="sng" dirty="0" smtClean="0"/>
              <a:t>упругопластическом</a:t>
            </a:r>
            <a:r>
              <a:rPr lang="ru-RU" dirty="0" smtClean="0"/>
              <a:t> случае </a:t>
            </a:r>
            <a:r>
              <a:rPr lang="ru-RU" dirty="0" smtClean="0"/>
              <a:t>на подвижной сетке</a:t>
            </a:r>
            <a:endParaRPr lang="ru-RU" dirty="0"/>
          </a:p>
        </p:txBody>
      </p:sp>
      <p:pic>
        <p:nvPicPr>
          <p:cNvPr id="6" name="Содержимое 5" descr="Plot_5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643050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643050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Уравнения МДТТ в 1</a:t>
            </a:r>
            <a:r>
              <a:rPr lang="en-US" dirty="0" smtClean="0"/>
              <a:t>D</a:t>
            </a:r>
            <a:br>
              <a:rPr lang="en-US" dirty="0" smtClean="0"/>
            </a:br>
            <a:r>
              <a:rPr lang="en-US" dirty="0" smtClean="0"/>
              <a:t>	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6019841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00372"/>
            <a:ext cx="5643602" cy="164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845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2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85926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структура: сравнение</a:t>
            </a:r>
            <a:endParaRPr lang="ru-RU" dirty="0"/>
          </a:p>
        </p:txBody>
      </p:sp>
      <p:pic>
        <p:nvPicPr>
          <p:cNvPr id="23554" name="Picture 2" descr="E:\gcm1d\compara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5715040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16200000">
            <a:off x="-1436486" y="3508133"/>
            <a:ext cx="4357718" cy="34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Log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((</a:t>
            </a:r>
            <a:r>
              <a:rPr lang="en-US" sz="1600" dirty="0" err="1" smtClean="0"/>
              <a:t>Analytic_V-Numeric_V</a:t>
            </a:r>
            <a:r>
              <a:rPr lang="en-US" sz="1600" dirty="0" smtClean="0"/>
              <a:t>)/</a:t>
            </a:r>
            <a:r>
              <a:rPr lang="en-US" sz="1600" dirty="0" err="1" smtClean="0"/>
              <a:t>Analytic_V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14612" y="5572140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Layers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00760" y="1643050"/>
            <a:ext cx="250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Слоистая структура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Сравнение скорости: аналитика и числа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Во </a:t>
            </a:r>
            <a:r>
              <a:rPr lang="en-US" b="1" dirty="0" smtClean="0"/>
              <a:t>II</a:t>
            </a:r>
            <a:r>
              <a:rPr lang="ru-RU" b="1" dirty="0" smtClean="0"/>
              <a:t>-</a:t>
            </a:r>
            <a:r>
              <a:rPr lang="ru-RU" b="1" dirty="0" err="1" smtClean="0"/>
              <a:t>ом</a:t>
            </a:r>
            <a:r>
              <a:rPr lang="ru-RU" b="1" dirty="0" smtClean="0"/>
              <a:t> слое отклонение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-10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b="1" dirty="0" smtClean="0"/>
              <a:t>В 5-ом слое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-3</a:t>
            </a:r>
            <a:endParaRPr lang="ru-RU" b="1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29698" name="Picture 2" descr="E:\gcm1d\strike wave -m1 elastic\plots\Plot_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0722" name="Picture 2" descr="E:\gcm1d\strike wave -m1 elastic\plots\Plot_4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1746" name="Picture 2" descr="E:\gcm1d\strike wave -m1 elastic\plots\Plot_42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2770" name="Picture 2" descr="E:\gcm1d\strike wave -m1 elastic\plots\Plot_57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3794" name="Picture 2" descr="E:\gcm1d\strike wave -m1 elastic\plots\Plot_73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МДТТ в 1</a:t>
            </a:r>
            <a:r>
              <a:rPr lang="en-US" dirty="0" smtClean="0"/>
              <a:t>D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ChangeAspect="1"/>
          </p:cNvGraphicFramePr>
          <p:nvPr>
            <p:ph sz="quarter" idx="1"/>
          </p:nvPr>
        </p:nvGraphicFramePr>
        <p:xfrm>
          <a:off x="1357313" y="2171700"/>
          <a:ext cx="3821112" cy="942975"/>
        </p:xfrm>
        <a:graphic>
          <a:graphicData uri="http://schemas.openxmlformats.org/presentationml/2006/ole">
            <p:oleObj spid="_x0000_s1026" name="Формула" r:id="rId3" imgW="2006280" imgH="4950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7224" y="1571612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Лагранжа: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57224" y="34290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Эйлера: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279525" y="4071938"/>
          <a:ext cx="4157663" cy="1000125"/>
        </p:xfrm>
        <a:graphic>
          <a:graphicData uri="http://schemas.openxmlformats.org/presentationml/2006/ole">
            <p:oleObj spid="_x0000_s1027" name="Формула" r:id="rId4" imgW="2006280" imgH="482400" progId="Equation.3">
              <p:embed/>
            </p:oleObj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92163" y="5286375"/>
          <a:ext cx="1390650" cy="857250"/>
        </p:xfrm>
        <a:graphic>
          <a:graphicData uri="http://schemas.openxmlformats.org/presentationml/2006/ole">
            <p:oleObj spid="_x0000_s1028" name="Формула" r:id="rId5" imgW="761760" imgH="4698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71670" y="550070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скорость звука в среде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(упругость)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428736"/>
            <a:ext cx="6643734" cy="52067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(упругость)</a:t>
            </a:r>
            <a:endParaRPr lang="ru-RU" dirty="0"/>
          </a:p>
        </p:txBody>
      </p:sp>
      <p:pic>
        <p:nvPicPr>
          <p:cNvPr id="5" name="Рисунок 4" descr="Plot_2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428735"/>
            <a:ext cx="7072362" cy="5304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(пластичность)</a:t>
            </a:r>
            <a:endParaRPr lang="ru-RU" dirty="0"/>
          </a:p>
        </p:txBody>
      </p:sp>
      <p:pic>
        <p:nvPicPr>
          <p:cNvPr id="9" name="Рисунок 8" descr="Plot_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428736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(пластичность)</a:t>
            </a:r>
            <a:endParaRPr lang="ru-RU" dirty="0"/>
          </a:p>
        </p:txBody>
      </p:sp>
      <p:pic>
        <p:nvPicPr>
          <p:cNvPr id="10" name="Рисунок 9" descr="Plot_2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571611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в </a:t>
            </a:r>
            <a:r>
              <a:rPr lang="ru-RU" smtClean="0"/>
              <a:t>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6" name="Содержимое 5" descr="3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7701848" cy="42275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72452" cy="1143000"/>
          </a:xfrm>
        </p:spPr>
        <p:txBody>
          <a:bodyPr/>
          <a:lstStyle/>
          <a:p>
            <a:r>
              <a:rPr lang="ru-RU" dirty="0" smtClean="0"/>
              <a:t>Кубическая сетка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Содержимое 3" descr="cubic-mesh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8728" y="1354669"/>
            <a:ext cx="5929354" cy="5453419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58138" cy="1143000"/>
          </a:xfrm>
        </p:spPr>
        <p:txBody>
          <a:bodyPr/>
          <a:lstStyle/>
          <a:p>
            <a:r>
              <a:rPr lang="ru-RU" dirty="0" smtClean="0"/>
              <a:t>Тетраэдрическая сетка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Рисунок 4" descr="tetr-me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47" y="1142984"/>
            <a:ext cx="6242649" cy="56657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(кубическая сетка)</a:t>
            </a:r>
            <a:endParaRPr lang="ru-RU" dirty="0"/>
          </a:p>
        </p:txBody>
      </p:sp>
      <p:pic>
        <p:nvPicPr>
          <p:cNvPr id="4" name="Содержимое 3" descr="cubic-50-01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785926"/>
            <a:ext cx="3787140" cy="4191000"/>
          </a:xfrm>
        </p:spPr>
      </p:pic>
      <p:pic>
        <p:nvPicPr>
          <p:cNvPr id="5" name="Рисунок 4" descr="cubic-100-01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785926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(тетраэдрическая сетка)</a:t>
            </a:r>
            <a:endParaRPr lang="ru-RU" dirty="0"/>
          </a:p>
        </p:txBody>
      </p:sp>
      <p:pic>
        <p:nvPicPr>
          <p:cNvPr id="7" name="Содержимое 6" descr="tetr-50-02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785926"/>
            <a:ext cx="3550920" cy="4191000"/>
          </a:xfrm>
        </p:spPr>
      </p:pic>
      <p:pic>
        <p:nvPicPr>
          <p:cNvPr id="8" name="Рисунок 7" descr="tetr-150-02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785926"/>
            <a:ext cx="349758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Боковой удар – постоянное нормальное напряжение</a:t>
            </a:r>
            <a:br>
              <a:rPr lang="ru-RU" dirty="0" smtClean="0"/>
            </a:br>
            <a:r>
              <a:rPr lang="ru-RU" dirty="0" smtClean="0"/>
              <a:t>(кубическая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тетраэдрическая сетка)</a:t>
            </a:r>
            <a:endParaRPr lang="ru-RU" dirty="0"/>
          </a:p>
        </p:txBody>
      </p:sp>
      <p:pic>
        <p:nvPicPr>
          <p:cNvPr id="6" name="Содержимое 5" descr="cubic-19-02-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2910" y="2000240"/>
            <a:ext cx="3550920" cy="4191000"/>
          </a:xfrm>
        </p:spPr>
      </p:pic>
      <p:pic>
        <p:nvPicPr>
          <p:cNvPr id="9" name="Рисунок 8" descr="tetr-50-02-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0240"/>
            <a:ext cx="355092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Аналитическое решение в упругой постановке</a:t>
            </a:r>
            <a:endParaRPr lang="ru-RU" dirty="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85763" y="1606550"/>
          <a:ext cx="4732337" cy="2432050"/>
        </p:xfrm>
        <a:graphic>
          <a:graphicData uri="http://schemas.openxmlformats.org/presentationml/2006/ole">
            <p:oleObj spid="_x0000_s4099" name="Формула" r:id="rId3" imgW="2082600" imgH="1396800" progId="Equation.3">
              <p:embed/>
            </p:oleObj>
          </a:graphicData>
        </a:graphic>
      </p:graphicFrame>
      <p:sp>
        <p:nvSpPr>
          <p:cNvPr id="7" name="Блок-схема: процесс 6"/>
          <p:cNvSpPr/>
          <p:nvPr/>
        </p:nvSpPr>
        <p:spPr>
          <a:xfrm>
            <a:off x="6072198" y="3143248"/>
            <a:ext cx="2500330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Второй инвариант равен нулю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57158" y="4143380"/>
          <a:ext cx="2736850" cy="1371600"/>
        </p:xfrm>
        <a:graphic>
          <a:graphicData uri="http://schemas.openxmlformats.org/presentationml/2006/ole">
            <p:oleObj spid="_x0000_s4101" name="Формула" r:id="rId4" imgW="1269720" imgH="60948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357158" y="5572140"/>
          <a:ext cx="4411662" cy="1117600"/>
        </p:xfrm>
        <a:graphic>
          <a:graphicData uri="http://schemas.openxmlformats.org/presentationml/2006/ole">
            <p:oleObj spid="_x0000_s4102" name="Формула" r:id="rId5" imgW="1904760" imgH="482400" progId="Equation.3">
              <p:embed/>
            </p:oleObj>
          </a:graphicData>
        </a:graphic>
      </p:graphicFrame>
      <p:sp>
        <p:nvSpPr>
          <p:cNvPr id="12" name="Блок-схема: процесс 11"/>
          <p:cNvSpPr/>
          <p:nvPr/>
        </p:nvSpPr>
        <p:spPr>
          <a:xfrm>
            <a:off x="6072198" y="5786454"/>
            <a:ext cx="1928826" cy="5000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Решение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4" name="Picture 2" descr="D:\documents\gcm3d-thesis\png\3d\plastic-strik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970" y="1785926"/>
            <a:ext cx="7710368" cy="4232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5" name="Picture 3" descr="D:\documents\gcm3d-thesis\png\3d\plastic-strike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7755049" cy="42567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23556" name="Picture 4" descr="D:\documents\gcm3d-thesis\png\3d\plastic-strike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7840515" cy="43036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7467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Боковой удар – прямоугольный импульс </a:t>
            </a:r>
            <a:endParaRPr lang="ru-RU" dirty="0"/>
          </a:p>
        </p:txBody>
      </p:sp>
      <p:pic>
        <p:nvPicPr>
          <p:cNvPr id="4" name="Рисунок 3" descr="plastic-strike-1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643050"/>
            <a:ext cx="3787140" cy="4191000"/>
          </a:xfrm>
          <a:prstGeom prst="rect">
            <a:avLst/>
          </a:prstGeom>
        </p:spPr>
      </p:pic>
      <p:pic>
        <p:nvPicPr>
          <p:cNvPr id="5" name="Рисунок 4" descr="plastic-strike-1d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Расчёт высокоскоростного удара по </a:t>
            </a:r>
            <a:r>
              <a:rPr lang="ru-RU" dirty="0" err="1" smtClean="0"/>
              <a:t>двуслойной</a:t>
            </a:r>
            <a:r>
              <a:rPr lang="ru-RU" dirty="0" smtClean="0"/>
              <a:t> преграде</a:t>
            </a:r>
            <a:endParaRPr lang="ru-RU" dirty="0"/>
          </a:p>
        </p:txBody>
      </p:sp>
      <p:pic>
        <p:nvPicPr>
          <p:cNvPr id="4" name="Содержимое 3" descr="two-material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40666" y="1428736"/>
            <a:ext cx="4388722" cy="5323358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Расчёт высокоскоростного удара по </a:t>
            </a:r>
            <a:r>
              <a:rPr lang="ru-RU" dirty="0" err="1" smtClean="0"/>
              <a:t>двуслойной</a:t>
            </a:r>
            <a:r>
              <a:rPr lang="ru-RU" dirty="0" smtClean="0"/>
              <a:t> преграде</a:t>
            </a:r>
            <a:endParaRPr lang="ru-RU" dirty="0"/>
          </a:p>
        </p:txBody>
      </p:sp>
      <p:pic>
        <p:nvPicPr>
          <p:cNvPr id="4" name="Содержимое 3" descr="3d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3143248"/>
            <a:ext cx="2336917" cy="3714752"/>
          </a:xfrm>
        </p:spPr>
      </p:pic>
      <p:pic>
        <p:nvPicPr>
          <p:cNvPr id="5" name="Рисунок 4" descr="3d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285992"/>
            <a:ext cx="2250668" cy="3619496"/>
          </a:xfrm>
          <a:prstGeom prst="rect">
            <a:avLst/>
          </a:prstGeom>
        </p:spPr>
      </p:pic>
      <p:pic>
        <p:nvPicPr>
          <p:cNvPr id="6" name="Рисунок 5" descr="3d-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8" y="1643050"/>
            <a:ext cx="2363021" cy="3833810"/>
          </a:xfrm>
          <a:prstGeom prst="rect">
            <a:avLst/>
          </a:prstGeom>
        </p:spPr>
      </p:pic>
      <p:pic>
        <p:nvPicPr>
          <p:cNvPr id="7" name="Рисунок 6" descr="3d-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6" y="1000108"/>
            <a:ext cx="2360034" cy="376237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(пластика)</a:t>
            </a:r>
            <a:endParaRPr lang="ru-RU" dirty="0"/>
          </a:p>
        </p:txBody>
      </p:sp>
      <p:pic>
        <p:nvPicPr>
          <p:cNvPr id="10" name="Содержимое 9" descr="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643050"/>
            <a:ext cx="3787140" cy="4191000"/>
          </a:xfrm>
        </p:spPr>
      </p:pic>
      <p:pic>
        <p:nvPicPr>
          <p:cNvPr id="11" name="Рисунок 10" descr="contact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 двух слоёв, плотности отличаются в 4 раза (упругость)</a:t>
            </a:r>
            <a:endParaRPr lang="ru-RU" dirty="0"/>
          </a:p>
        </p:txBody>
      </p:sp>
      <p:pic>
        <p:nvPicPr>
          <p:cNvPr id="4" name="Содержимое 3" descr="elastic-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643050"/>
            <a:ext cx="3787140" cy="4191000"/>
          </a:xfrm>
        </p:spPr>
      </p:pic>
      <p:pic>
        <p:nvPicPr>
          <p:cNvPr id="5" name="Рисунок 4" descr="elastic-conta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643050"/>
            <a:ext cx="378714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7" name="Содержимое 6" descr="el-vs-contact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0" y="1643050"/>
            <a:ext cx="3390900" cy="4191000"/>
          </a:xfrm>
        </p:spPr>
      </p:pic>
      <p:pic>
        <p:nvPicPr>
          <p:cNvPr id="8" name="Рисунок 7" descr="pl-vs-contac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643050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6" name="Содержимое 5" descr="el-vs-contact-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785926"/>
            <a:ext cx="3390900" cy="4191000"/>
          </a:xfrm>
        </p:spPr>
      </p:pic>
      <p:pic>
        <p:nvPicPr>
          <p:cNvPr id="9" name="Рисунок 8" descr="pl-vs-conta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2" y="1785926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Уравнения МДТТ в </a:t>
            </a:r>
            <a:r>
              <a:rPr lang="en-US" dirty="0" smtClean="0"/>
              <a:t>3D</a:t>
            </a:r>
            <a:br>
              <a:rPr lang="en-US" dirty="0" smtClean="0"/>
            </a:br>
            <a:r>
              <a:rPr lang="en-US" dirty="0" smtClean="0"/>
              <a:t>	</a:t>
            </a:r>
            <a:endParaRPr 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5500726" cy="242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572008"/>
            <a:ext cx="674350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42910" y="3786190"/>
            <a:ext cx="62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Упругое приближение:</a:t>
            </a:r>
            <a:endParaRPr lang="ru-RU"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 двух слоёв, плотности отличаются в 4 раза (упругость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пластика)</a:t>
            </a:r>
            <a:endParaRPr lang="ru-RU" dirty="0"/>
          </a:p>
        </p:txBody>
      </p:sp>
      <p:pic>
        <p:nvPicPr>
          <p:cNvPr id="6" name="Содержимое 5" descr="el-vs-contact-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429124" y="1571612"/>
            <a:ext cx="3390900" cy="4191000"/>
          </a:xfrm>
        </p:spPr>
      </p:pic>
      <p:pic>
        <p:nvPicPr>
          <p:cNvPr id="9" name="Рисунок 8" descr="pl-vs-contact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571612"/>
            <a:ext cx="4191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u="sng" dirty="0" smtClean="0"/>
              <a:t>Полученные результаты</a:t>
            </a:r>
            <a:endParaRPr lang="ru-RU" sz="3600" b="1" u="sng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ru-RU" dirty="0" smtClean="0"/>
              <a:t>Изучены модели и методы моделирования МДТТ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Предложен метод моделирования МДТТ с учётом упругопластических свойств среды в 1</a:t>
            </a:r>
            <a:r>
              <a:rPr lang="en-US" dirty="0" smtClean="0"/>
              <a:t>D</a:t>
            </a:r>
            <a:r>
              <a:rPr lang="ru-RU" dirty="0" smtClean="0"/>
              <a:t> и 3</a:t>
            </a:r>
            <a:r>
              <a:rPr lang="en-US" dirty="0" smtClean="0"/>
              <a:t>D</a:t>
            </a:r>
            <a:endParaRPr lang="ru-RU" dirty="0" smtClean="0"/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На его основе реализованы соответствующие программные комплексы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Произведённые на них расчёты </a:t>
            </a:r>
            <a:r>
              <a:rPr lang="ru-RU" dirty="0" smtClean="0"/>
              <a:t> в пределах </a:t>
            </a:r>
            <a:r>
              <a:rPr lang="ru-RU" dirty="0" smtClean="0"/>
              <a:t>погрешностей дают совпадение с работами других авторов</a:t>
            </a:r>
          </a:p>
          <a:p>
            <a:pPr>
              <a:buFont typeface="Wingdings" pitchFamily="2" charset="2"/>
              <a:buChar char="ü"/>
            </a:pP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Уравнения МДТТ в </a:t>
            </a:r>
            <a:r>
              <a:rPr lang="en-US" dirty="0" smtClean="0"/>
              <a:t>3D</a:t>
            </a:r>
            <a:br>
              <a:rPr lang="en-US" dirty="0" smtClean="0"/>
            </a:br>
            <a:r>
              <a:rPr lang="en-US" dirty="0" smtClean="0"/>
              <a:t>	</a:t>
            </a:r>
            <a:endParaRPr lang="ru-RU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49053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785926"/>
            <a:ext cx="55530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285992"/>
            <a:ext cx="7577315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пластичности в </a:t>
            </a:r>
            <a:r>
              <a:rPr lang="ru-RU" smtClean="0"/>
              <a:t>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4" name="Содержимое 3" descr="mize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025" y="1643050"/>
            <a:ext cx="8484231" cy="4000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1143000"/>
          </a:xfrm>
        </p:spPr>
        <p:txBody>
          <a:bodyPr/>
          <a:lstStyle/>
          <a:p>
            <a:r>
              <a:rPr lang="ru-RU" dirty="0" smtClean="0"/>
              <a:t>Теория пластичности в 3</a:t>
            </a:r>
            <a:r>
              <a:rPr lang="en-US" dirty="0" smtClean="0"/>
              <a:t>D</a:t>
            </a:r>
            <a:endParaRPr lang="ru-RU" dirty="0"/>
          </a:p>
        </p:txBody>
      </p:sp>
      <p:pic>
        <p:nvPicPr>
          <p:cNvPr id="6" name="Рисунок 5" descr="uprochneni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285816"/>
            <a:ext cx="8221894" cy="5572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730</TotalTime>
  <Words>870</Words>
  <Application>Microsoft Office PowerPoint</Application>
  <PresentationFormat>Экран (4:3)</PresentationFormat>
  <Paragraphs>206</Paragraphs>
  <Slides>61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3" baseType="lpstr">
      <vt:lpstr>Эркер</vt:lpstr>
      <vt:lpstr>Формула</vt:lpstr>
      <vt:lpstr>Численное моделирование нелинейных процессов в твёрдых телах слоистой структуры при динамическом нагружении</vt:lpstr>
      <vt:lpstr>Содержание</vt:lpstr>
      <vt:lpstr>Уравнения МДТТ в 1D  </vt:lpstr>
      <vt:lpstr>Постановка задачи МДТТ в 1D</vt:lpstr>
      <vt:lpstr>Аналитическое решение в упругой постановке</vt:lpstr>
      <vt:lpstr>Уравнения МДТТ в 3D  </vt:lpstr>
      <vt:lpstr>Уравнения МДТТ в 3D  </vt:lpstr>
      <vt:lpstr>Теория пластичности в 3D</vt:lpstr>
      <vt:lpstr>Теория пластичности в 3D</vt:lpstr>
      <vt:lpstr>Диаграмма одноосного сжатия для материала с упрочнением</vt:lpstr>
      <vt:lpstr>Теория пластичности в 3D</vt:lpstr>
      <vt:lpstr>Диаграмма одноосного сжатия для материала без упрочнения</vt:lpstr>
      <vt:lpstr>Идея сеточно-характеристического метода с расщеплением по направлениям</vt:lpstr>
      <vt:lpstr>Идея сеточно-характеристического метода с расщеплением по направлениям</vt:lpstr>
      <vt:lpstr>Расщепление в случае подвижной сетки</vt:lpstr>
      <vt:lpstr>Схема с полушагом по времени</vt:lpstr>
      <vt:lpstr>Результаты в 1D </vt:lpstr>
      <vt:lpstr>GCM-1D в упругом случае на подвижной сетке – отражение прямоугольного импульса от закреплённой границы</vt:lpstr>
      <vt:lpstr>GCM-1D в упругом случае на подвижной сетке – отражение от свободной границы</vt:lpstr>
      <vt:lpstr>GCM-1D в упругом случае на подвижной сетке – отражение от свободной границы</vt:lpstr>
      <vt:lpstr>GCM-1D в упругом случае на подвижной сетке – отражение от свободной границы</vt:lpstr>
      <vt:lpstr>GCM-1D – проверка порядка сходимости</vt:lpstr>
      <vt:lpstr>Сходимость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структура: сравнение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Неявный метод со сглаживанием (упругость)</vt:lpstr>
      <vt:lpstr>Неявный метод со сглаживанием (упругость)</vt:lpstr>
      <vt:lpstr>Неявный метод со сглаживанием (пластичность)</vt:lpstr>
      <vt:lpstr>Неявный метод со сглаживанием (пластичность)</vt:lpstr>
      <vt:lpstr>Результаты в 3D</vt:lpstr>
      <vt:lpstr>Кубическая сетка </vt:lpstr>
      <vt:lpstr>Тетраэдрическая сетка </vt:lpstr>
      <vt:lpstr>Боковой удар – постоянное нормальное напряжение (кубическая сетка)</vt:lpstr>
      <vt:lpstr>Боковой удар – постоянное нормальное напряжение (тетраэдрическая сетка)</vt:lpstr>
      <vt:lpstr>Боковой удар – постоянное нормальное напряжение (кубическая vs тетраэдрическая сетка)</vt:lpstr>
      <vt:lpstr>Боковой удар – прямоугольный импульс </vt:lpstr>
      <vt:lpstr>Боковой удар – прямоугольный импульс </vt:lpstr>
      <vt:lpstr>Боковой удар – прямоугольный импульс </vt:lpstr>
      <vt:lpstr>Боковой удар – прямоугольный импульс </vt:lpstr>
      <vt:lpstr>Расчёт высокоскоростного удара по двуслойной преграде</vt:lpstr>
      <vt:lpstr>Расчёт высокоскоростного удара по двуслойной преграде</vt:lpstr>
      <vt:lpstr>Контакт двух слоёв, плотности отличаются в 4 раза (пластика)</vt:lpstr>
      <vt:lpstr>Контакт двух слоёв, плотности отличаются в 4 раза (упругость)</vt:lpstr>
      <vt:lpstr>Контакт двух слоёв, плотности отличаются в 4 раза (упругость vs пластика)</vt:lpstr>
      <vt:lpstr>Контакт двух слоёв, плотности отличаются в 4 раза (упругость vs пластика)</vt:lpstr>
      <vt:lpstr>Контакт двух слоёв, плотности отличаются в 4 раза (упругость vs пластика)</vt:lpstr>
      <vt:lpstr>Полученные результаты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моделирования упругих и упруго-пластических волн в одномерной постановке сеточно-характеристическим методом</dc:title>
  <dc:creator>mediev</dc:creator>
  <cp:lastModifiedBy>alex</cp:lastModifiedBy>
  <cp:revision>82</cp:revision>
  <dcterms:created xsi:type="dcterms:W3CDTF">2013-12-09T17:42:46Z</dcterms:created>
  <dcterms:modified xsi:type="dcterms:W3CDTF">2014-06-28T14:12:45Z</dcterms:modified>
</cp:coreProperties>
</file>